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83" r:id="rId9"/>
    <p:sldId id="276" r:id="rId10"/>
    <p:sldId id="284" r:id="rId11"/>
    <p:sldId id="286" r:id="rId12"/>
    <p:sldId id="285" r:id="rId13"/>
    <p:sldId id="278" r:id="rId14"/>
    <p:sldId id="279" r:id="rId15"/>
    <p:sldId id="280" r:id="rId16"/>
    <p:sldId id="281" r:id="rId17"/>
    <p:sldId id="282" r:id="rId18"/>
    <p:sldId id="287" r:id="rId19"/>
    <p:sldId id="288" r:id="rId20"/>
    <p:sldId id="289" r:id="rId21"/>
    <p:sldId id="290" r:id="rId22"/>
    <p:sldId id="291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1"/>
    <p:restoredTop sz="92197"/>
  </p:normalViewPr>
  <p:slideViewPr>
    <p:cSldViewPr snapToGrid="0" snapToObjects="1">
      <p:cViewPr varScale="1">
        <p:scale>
          <a:sx n="75" d="100"/>
          <a:sy n="75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FF5-9E34-FA45-BA46-32D0063DC450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783A9-907E-1048-ADA6-C44082B46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4D71-04B0-5946-A59C-27A67CE0167E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70DC-CE71-964C-A3B8-A666318D01AC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0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976B-565F-914D-92CC-A546FABDCC75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9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ED81-718D-8742-AA85-0BCD57040311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55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5A15-F4A1-084A-A0FE-07CEE8CA489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0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20B7-CB24-3B4F-AD0D-27ACF94F3B03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6F77-943F-3744-BFC5-B08D897BBCD3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082-1D13-5E48-82A7-433A9B44BA30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4D52-9F86-7A40-9263-E70C1D791CDE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BD46E-7171-4946-90B6-CA83F2A52214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2C495-E17A-5145-9BA4-1681814D5920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C5EDE-5FFC-EB43-A14B-1243C03A9BCB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8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6AF2-04C8-554C-81D0-D5222BA21D70}" type="datetime1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754F-980E-B94C-BB15-21D69AB4E8B5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E284-9C8C-2848-BC87-437AAB132895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1A4F-1DB3-764B-8B13-F98F352496C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AF86-3A13-BA4B-99DF-9845B942325C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06AC5C-1F8A-9D43-AFB1-0F6ECA63918E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01B4-7634-0443-916D-6D172841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73" y="1280161"/>
            <a:ext cx="10275046" cy="1274298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methods and Python basics for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8702E-90CC-0043-98F9-8BB7398C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CB69A3-A4AF-4A47-A97D-01A175849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2494" y="5623200"/>
            <a:ext cx="1428225" cy="59472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47354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8EA7-E71E-D44A-AE19-3E810287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1B80-0CCB-894B-B73F-23A2ECFFB494}"/>
              </a:ext>
            </a:extLst>
          </p:cNvPr>
          <p:cNvSpPr txBox="1"/>
          <p:nvPr/>
        </p:nvSpPr>
        <p:spPr>
          <a:xfrm>
            <a:off x="4080932" y="95674"/>
            <a:ext cx="3429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Sources and Types of data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3C34118-FE5E-D94D-9B43-558DD14D9CAA}"/>
              </a:ext>
            </a:extLst>
          </p:cNvPr>
          <p:cNvSpPr txBox="1"/>
          <p:nvPr/>
        </p:nvSpPr>
        <p:spPr>
          <a:xfrm>
            <a:off x="654457" y="704434"/>
            <a:ext cx="26054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400"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AC1C45C-7689-C747-A265-FBFDB397CCB9}"/>
              </a:ext>
            </a:extLst>
          </p:cNvPr>
          <p:cNvSpPr txBox="1"/>
          <p:nvPr/>
        </p:nvSpPr>
        <p:spPr>
          <a:xfrm>
            <a:off x="654457" y="1162705"/>
            <a:ext cx="1069911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Primary</a:t>
            </a:r>
            <a:r>
              <a:rPr sz="2400" b="1" spc="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Data</a:t>
            </a:r>
            <a:r>
              <a:rPr sz="2400" b="1" spc="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collected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organization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itself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particular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purpose.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 benefits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primary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they</a:t>
            </a:r>
            <a:r>
              <a:rPr sz="2400" dirty="0">
                <a:latin typeface="Times New Roman"/>
                <a:cs typeface="Times New Roman"/>
              </a:rPr>
              <a:t> fits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needs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exactly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reliable.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2700" marR="224154">
              <a:lnSpc>
                <a:spcPct val="100000"/>
              </a:lnSpc>
            </a:pPr>
            <a:r>
              <a:rPr sz="2400" b="1" spc="-5" dirty="0">
                <a:latin typeface="Times New Roman"/>
                <a:cs typeface="Times New Roman"/>
              </a:rPr>
              <a:t>Secondary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Data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collected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 organizations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for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 purposes.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5" dirty="0">
                <a:latin typeface="Times New Roman"/>
                <a:cs typeface="Times New Roman"/>
              </a:rPr>
              <a:t>collected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specified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purpose,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secondary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24B36CA-1D87-0A40-BA75-8CFA4FA80456}"/>
              </a:ext>
            </a:extLst>
          </p:cNvPr>
          <p:cNvSpPr txBox="1"/>
          <p:nvPr/>
        </p:nvSpPr>
        <p:spPr>
          <a:xfrm>
            <a:off x="607015" y="3961708"/>
            <a:ext cx="518858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Times New Roman"/>
                <a:cs typeface="Times New Roman"/>
              </a:rPr>
              <a:t>Types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of</a:t>
            </a:r>
            <a:r>
              <a:rPr sz="3000" b="1" spc="-3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datasets</a:t>
            </a:r>
            <a:endParaRPr sz="4150" dirty="0">
              <a:latin typeface="Times New Roman"/>
              <a:cs typeface="Times New Roman"/>
            </a:endParaRPr>
          </a:p>
          <a:p>
            <a:pPr marL="469900" indent="-41783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3000" spc="-5" dirty="0">
                <a:latin typeface="Times New Roman"/>
                <a:cs typeface="Times New Roman"/>
              </a:rPr>
              <a:t>Record</a:t>
            </a:r>
            <a:endParaRPr sz="3000" dirty="0">
              <a:latin typeface="Times New Roman"/>
              <a:cs typeface="Times New Roman"/>
            </a:endParaRPr>
          </a:p>
          <a:p>
            <a:pPr marL="469900" indent="-41783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3000" spc="-5" dirty="0">
                <a:latin typeface="Times New Roman"/>
                <a:cs typeface="Times New Roman"/>
              </a:rPr>
              <a:t>Graph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and</a:t>
            </a:r>
            <a:r>
              <a:rPr sz="3000" spc="-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network</a:t>
            </a:r>
          </a:p>
          <a:p>
            <a:pPr marL="469900" indent="-41783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3000" spc="-5" dirty="0">
                <a:latin typeface="Times New Roman"/>
                <a:cs typeface="Times New Roman"/>
              </a:rPr>
              <a:t>Ordered</a:t>
            </a:r>
            <a:endParaRPr sz="3000" dirty="0">
              <a:latin typeface="Times New Roman"/>
              <a:cs typeface="Times New Roman"/>
            </a:endParaRPr>
          </a:p>
          <a:p>
            <a:pPr marL="469900" indent="-41783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3000" dirty="0">
                <a:latin typeface="Times New Roman"/>
                <a:cs typeface="Times New Roman"/>
              </a:rPr>
              <a:t>Spatial,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image</a:t>
            </a:r>
            <a:r>
              <a:rPr sz="3000" spc="4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and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Multimedia</a:t>
            </a: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900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74FF-21AB-AF4B-B14E-60638FE2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11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964FF82-914A-414D-A047-BEEC62FCF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24" y="615759"/>
            <a:ext cx="5535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2400" b="1" u="heavy" spc="1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objects,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3A3004E-2EF9-374A-95FA-4F13A448CC98}"/>
              </a:ext>
            </a:extLst>
          </p:cNvPr>
          <p:cNvSpPr txBox="1"/>
          <p:nvPr/>
        </p:nvSpPr>
        <p:spPr>
          <a:xfrm>
            <a:off x="688324" y="1480121"/>
            <a:ext cx="555180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Data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objects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made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up 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objects.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represents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entity.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described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attributes.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Examples:</a:t>
            </a:r>
          </a:p>
          <a:p>
            <a:pPr marL="927100" lvl="1" indent="-381000">
              <a:lnSpc>
                <a:spcPct val="100000"/>
              </a:lnSpc>
              <a:buChar char="–"/>
              <a:tabLst>
                <a:tab pos="926465" algn="l"/>
                <a:tab pos="927100" algn="l"/>
              </a:tabLst>
            </a:pPr>
            <a:r>
              <a:rPr sz="2400" spc="-5" dirty="0">
                <a:latin typeface="Times New Roman"/>
                <a:cs typeface="Times New Roman"/>
              </a:rPr>
              <a:t>sale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database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customers, </a:t>
            </a:r>
            <a:r>
              <a:rPr sz="2400" spc="-10" dirty="0">
                <a:latin typeface="Times New Roman"/>
                <a:cs typeface="Times New Roman"/>
              </a:rPr>
              <a:t>sales</a:t>
            </a:r>
            <a:endParaRPr sz="2400" dirty="0">
              <a:latin typeface="Times New Roman"/>
              <a:cs typeface="Times New Roman"/>
            </a:endParaRPr>
          </a:p>
          <a:p>
            <a:pPr marL="927100" lvl="1" indent="-381000">
              <a:lnSpc>
                <a:spcPct val="100000"/>
              </a:lnSpc>
              <a:buChar char="–"/>
              <a:tabLst>
                <a:tab pos="926465" algn="l"/>
                <a:tab pos="927100" algn="l"/>
              </a:tabLst>
            </a:pPr>
            <a:r>
              <a:rPr sz="2400" spc="-5" dirty="0">
                <a:latin typeface="Times New Roman"/>
                <a:cs typeface="Times New Roman"/>
              </a:rPr>
              <a:t>medical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database: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patients,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treatments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56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51180-01BA-BC4E-A248-6401AC5B6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12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C42F1C0-3CA2-7640-A586-A155DD00C038}"/>
              </a:ext>
            </a:extLst>
          </p:cNvPr>
          <p:cNvSpPr txBox="1"/>
          <p:nvPr/>
        </p:nvSpPr>
        <p:spPr>
          <a:xfrm>
            <a:off x="423045" y="461073"/>
            <a:ext cx="9929495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/>
                <a:cs typeface="Times New Roman"/>
              </a:rPr>
              <a:t>Attributes</a:t>
            </a:r>
            <a:r>
              <a:rPr lang="en-US" sz="3000" b="1" dirty="0">
                <a:latin typeface="Times New Roman"/>
                <a:cs typeface="Times New Roman"/>
              </a:rPr>
              <a:t>:</a:t>
            </a:r>
            <a:endParaRPr sz="4150" dirty="0">
              <a:latin typeface="Times New Roman"/>
              <a:cs typeface="Times New Roman"/>
            </a:endParaRPr>
          </a:p>
          <a:p>
            <a:pPr marL="469900" marR="508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Attribute: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data field, representing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characteristic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object.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Example: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customer_ID,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5" dirty="0">
                <a:latin typeface="Times New Roman"/>
                <a:cs typeface="Times New Roman"/>
              </a:rPr>
              <a:t>Types: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Nominal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Times New Roman"/>
                <a:cs typeface="Times New Roman"/>
              </a:rPr>
              <a:t>Binary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Ordinal</a:t>
            </a:r>
            <a:endParaRPr sz="2400" dirty="0">
              <a:latin typeface="Times New Roman"/>
              <a:cs typeface="Times New Roman"/>
            </a:endParaRPr>
          </a:p>
          <a:p>
            <a:pPr marL="469900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numeric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375F2DB-A13C-124B-AD34-D517F0E56677}"/>
              </a:ext>
            </a:extLst>
          </p:cNvPr>
          <p:cNvSpPr txBox="1"/>
          <p:nvPr/>
        </p:nvSpPr>
        <p:spPr>
          <a:xfrm>
            <a:off x="5387792" y="2933340"/>
            <a:ext cx="6223000" cy="3367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/>
                <a:cs typeface="Times New Roman"/>
              </a:rPr>
              <a:t>Attribute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types</a:t>
            </a:r>
            <a:endParaRPr sz="415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buAutoNum type="arabicPeriod"/>
              <a:tabLst>
                <a:tab pos="317500" algn="l"/>
              </a:tabLst>
            </a:pPr>
            <a:r>
              <a:rPr sz="2400" spc="-5" dirty="0">
                <a:latin typeface="Times New Roman"/>
                <a:cs typeface="Times New Roman"/>
              </a:rPr>
              <a:t>Nominal: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categories,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“names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things”</a:t>
            </a:r>
            <a:endParaRPr sz="2400" dirty="0">
              <a:latin typeface="Times New Roman"/>
              <a:cs typeface="Times New Roman"/>
            </a:endParaRPr>
          </a:p>
          <a:p>
            <a:pPr marL="469900" lvl="1" indent="-3810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Hair_color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{black,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brown,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grey}</a:t>
            </a:r>
            <a:endParaRPr sz="2400" dirty="0">
              <a:latin typeface="Times New Roman"/>
              <a:cs typeface="Times New Roman"/>
            </a:endParaRPr>
          </a:p>
          <a:p>
            <a:pPr marL="469900" lvl="1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Times New Roman"/>
                <a:cs typeface="Times New Roman"/>
              </a:rPr>
              <a:t>marital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status,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occupation,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ID</a:t>
            </a: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7500" algn="l"/>
              </a:tabLst>
            </a:pPr>
            <a:r>
              <a:rPr sz="2400" spc="-10" dirty="0">
                <a:latin typeface="Times New Roman"/>
                <a:cs typeface="Times New Roman"/>
              </a:rPr>
              <a:t>Binary</a:t>
            </a:r>
            <a:endParaRPr sz="2400" dirty="0">
              <a:latin typeface="Times New Roman"/>
              <a:cs typeface="Times New Roman"/>
            </a:endParaRPr>
          </a:p>
          <a:p>
            <a:pPr marL="469900" lvl="1" indent="-381000">
              <a:lnSpc>
                <a:spcPct val="100000"/>
              </a:lnSpc>
              <a:spcBef>
                <a:spcPts val="600"/>
              </a:spcBef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Times New Roman"/>
                <a:cs typeface="Times New Roman"/>
              </a:rPr>
              <a:t>Symmetric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binary</a:t>
            </a:r>
            <a:endParaRPr sz="2400" dirty="0">
              <a:latin typeface="Times New Roman"/>
              <a:cs typeface="Times New Roman"/>
            </a:endParaRPr>
          </a:p>
          <a:p>
            <a:pPr marL="469900" lvl="1" indent="-381000">
              <a:lnSpc>
                <a:spcPct val="100000"/>
              </a:lnSpc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Times New Roman"/>
                <a:cs typeface="Times New Roman"/>
              </a:rPr>
              <a:t>Asymmetric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binary</a:t>
            </a:r>
            <a:endParaRPr sz="2400" dirty="0">
              <a:latin typeface="Times New Roman"/>
              <a:cs typeface="Times New Roman"/>
            </a:endParaRPr>
          </a:p>
          <a:p>
            <a:pPr marL="317500" indent="-3048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17500" algn="l"/>
              </a:tabLst>
            </a:pPr>
            <a:r>
              <a:rPr sz="2400" spc="-5" dirty="0">
                <a:latin typeface="Times New Roman"/>
                <a:cs typeface="Times New Roman"/>
              </a:rPr>
              <a:t>Ordinal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3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8C290-C1C0-4047-8EE4-42D8FEE2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B998A-5DAE-BA41-B88F-1D05D919D6D7}"/>
              </a:ext>
            </a:extLst>
          </p:cNvPr>
          <p:cNvSpPr txBox="1"/>
          <p:nvPr/>
        </p:nvSpPr>
        <p:spPr>
          <a:xfrm>
            <a:off x="881148" y="192447"/>
            <a:ext cx="8163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Mean/arithmetic mean/arithmetic average: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 a central value of a finite set of numbers.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Specifically, the sum of the values divided by the number of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41969-DE87-C249-A09A-5AC74584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8" y="1186799"/>
            <a:ext cx="7448204" cy="1436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030EC-0090-5842-B2D3-5527A3B2E9AA}"/>
              </a:ext>
            </a:extLst>
          </p:cNvPr>
          <p:cNvSpPr txBox="1"/>
          <p:nvPr/>
        </p:nvSpPr>
        <p:spPr>
          <a:xfrm>
            <a:off x="881147" y="2825579"/>
            <a:ext cx="74482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is the middle number in a sorted list of numbers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odd number of values median = (n+1)/2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even number of values  median = [(n/2) + ((n/2)+1)]/2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9AD76-E678-6F48-A161-7F55A494C4DE}"/>
              </a:ext>
            </a:extLst>
          </p:cNvPr>
          <p:cNvSpPr txBox="1"/>
          <p:nvPr/>
        </p:nvSpPr>
        <p:spPr>
          <a:xfrm>
            <a:off x="914794" y="4056685"/>
            <a:ext cx="40479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Most frequent value in the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A9621-8D3D-2242-B726-870E31DA4BBB}"/>
              </a:ext>
            </a:extLst>
          </p:cNvPr>
          <p:cNvSpPr txBox="1"/>
          <p:nvPr/>
        </p:nvSpPr>
        <p:spPr>
          <a:xfrm>
            <a:off x="881147" y="4865215"/>
            <a:ext cx="62647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of dispersion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 of dispersion indicate how large the spread of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distribution in around the central tendency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1D3B-AF71-BF4F-B82C-BB22023F2E03}"/>
              </a:ext>
            </a:extLst>
          </p:cNvPr>
          <p:cNvSpPr txBox="1"/>
          <p:nvPr/>
        </p:nvSpPr>
        <p:spPr>
          <a:xfrm>
            <a:off x="931419" y="5964899"/>
            <a:ext cx="81772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The difference between maximum and minimum value in dataset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Range =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7670B-C9EF-B044-9D84-B8BD988B4ED0}"/>
              </a:ext>
            </a:extLst>
          </p:cNvPr>
          <p:cNvSpPr txBox="1"/>
          <p:nvPr/>
        </p:nvSpPr>
        <p:spPr>
          <a:xfrm>
            <a:off x="881147" y="219135"/>
            <a:ext cx="7448205" cy="240379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F4FB7-DC46-A045-8D61-A9EA63EECE13}"/>
              </a:ext>
            </a:extLst>
          </p:cNvPr>
          <p:cNvSpPr txBox="1"/>
          <p:nvPr/>
        </p:nvSpPr>
        <p:spPr>
          <a:xfrm>
            <a:off x="881146" y="243809"/>
            <a:ext cx="7448206" cy="240580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744AD-00E1-CF46-AA16-4D9AE2F0D962}"/>
              </a:ext>
            </a:extLst>
          </p:cNvPr>
          <p:cNvSpPr txBox="1"/>
          <p:nvPr/>
        </p:nvSpPr>
        <p:spPr>
          <a:xfrm>
            <a:off x="931419" y="2845859"/>
            <a:ext cx="6214448" cy="12108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7E545-B8D4-E147-AE12-B7F2E5AAB716}"/>
              </a:ext>
            </a:extLst>
          </p:cNvPr>
          <p:cNvSpPr txBox="1"/>
          <p:nvPr/>
        </p:nvSpPr>
        <p:spPr>
          <a:xfrm>
            <a:off x="931418" y="4105230"/>
            <a:ext cx="6214449" cy="6285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E1B2A-673C-074E-B79D-6FA482905F54}"/>
              </a:ext>
            </a:extLst>
          </p:cNvPr>
          <p:cNvSpPr txBox="1"/>
          <p:nvPr/>
        </p:nvSpPr>
        <p:spPr>
          <a:xfrm>
            <a:off x="954626" y="4838528"/>
            <a:ext cx="6191242" cy="109968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B3507-BD65-2847-B04B-C2E116DD1686}"/>
              </a:ext>
            </a:extLst>
          </p:cNvPr>
          <p:cNvSpPr txBox="1"/>
          <p:nvPr/>
        </p:nvSpPr>
        <p:spPr>
          <a:xfrm>
            <a:off x="954626" y="5964899"/>
            <a:ext cx="8089620" cy="8052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DF8F2-7D77-A147-A68F-45AA9495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E32C2-BF94-3D44-96FF-8218F37A269C}"/>
              </a:ext>
            </a:extLst>
          </p:cNvPr>
          <p:cNvSpPr txBox="1"/>
          <p:nvPr/>
        </p:nvSpPr>
        <p:spPr>
          <a:xfrm>
            <a:off x="1213658" y="370567"/>
            <a:ext cx="487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Quartile Range (IQR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75E5-848C-834B-AAF6-A5E6E086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85" y="842190"/>
            <a:ext cx="6384175" cy="22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1C8F6-2E0D-BB43-8CC6-A74D65A14FA8}"/>
              </a:ext>
            </a:extLst>
          </p:cNvPr>
          <p:cNvSpPr txBox="1"/>
          <p:nvPr/>
        </p:nvSpPr>
        <p:spPr>
          <a:xfrm>
            <a:off x="1043085" y="3168664"/>
            <a:ext cx="7173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are several methods for determining outliers in a dataset: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Outliers are values below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- 1.5(Q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 or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1.5*IQR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Outliers are values above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+ 1.5(Q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 or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+ 1.5*IQR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D068B-A900-7044-BE56-96F29163957F}"/>
              </a:ext>
            </a:extLst>
          </p:cNvPr>
          <p:cNvSpPr txBox="1"/>
          <p:nvPr/>
        </p:nvSpPr>
        <p:spPr>
          <a:xfrm>
            <a:off x="348984" y="4225087"/>
            <a:ext cx="5493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Deviation (SD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the spread of the data about the mean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456E9-A740-DF4E-819D-E781D8F0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8" y="5049663"/>
            <a:ext cx="3004790" cy="755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CFEB8-38A1-6F4F-9EF2-A2560717A1CC}"/>
              </a:ext>
            </a:extLst>
          </p:cNvPr>
          <p:cNvSpPr txBox="1"/>
          <p:nvPr/>
        </p:nvSpPr>
        <p:spPr>
          <a:xfrm>
            <a:off x="3567604" y="51791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120A43-1070-7B4F-8414-D50BB116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06" y="5011981"/>
            <a:ext cx="1988094" cy="830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F003B8-A90A-4649-AF6C-C694CF7E6244}"/>
              </a:ext>
            </a:extLst>
          </p:cNvPr>
          <p:cNvSpPr txBox="1"/>
          <p:nvPr/>
        </p:nvSpPr>
        <p:spPr>
          <a:xfrm>
            <a:off x="7134308" y="4367321"/>
            <a:ext cx="39535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the average squared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deviations from the mean.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BB927-3DF8-6A4E-89EA-FB57E1AB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40" y="5044429"/>
            <a:ext cx="3903236" cy="1086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EDE39F-7E62-B841-82F3-05C26BFE9EA7}"/>
              </a:ext>
            </a:extLst>
          </p:cNvPr>
          <p:cNvSpPr txBox="1"/>
          <p:nvPr/>
        </p:nvSpPr>
        <p:spPr>
          <a:xfrm>
            <a:off x="348984" y="4268042"/>
            <a:ext cx="5924316" cy="1574473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829B3-A482-834C-BE83-8EC9D6325570}"/>
              </a:ext>
            </a:extLst>
          </p:cNvPr>
          <p:cNvSpPr txBox="1"/>
          <p:nvPr/>
        </p:nvSpPr>
        <p:spPr>
          <a:xfrm>
            <a:off x="7134308" y="4163507"/>
            <a:ext cx="4056431" cy="1967487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6858-2C60-D04B-889C-5A628518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02CD6-0919-FD4A-A840-EE345D597574}"/>
              </a:ext>
            </a:extLst>
          </p:cNvPr>
          <p:cNvSpPr txBox="1"/>
          <p:nvPr/>
        </p:nvSpPr>
        <p:spPr>
          <a:xfrm>
            <a:off x="914400" y="249382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of variation (CV):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Coefficient variation is defined as ratio of standard deviation to mean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80345-AD8B-BE43-9C09-58ED71C1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5713"/>
            <a:ext cx="3721100" cy="69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43CA2-441F-8342-A5B9-003EDE60BC10}"/>
              </a:ext>
            </a:extLst>
          </p:cNvPr>
          <p:cNvSpPr txBox="1"/>
          <p:nvPr/>
        </p:nvSpPr>
        <p:spPr>
          <a:xfrm>
            <a:off x="947651" y="1911927"/>
            <a:ext cx="963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error (SE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): indicates how different the population mean is likely to be from a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 mean. (or) SE is a mathematical tool used in statistics to measure variability.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 is also useful for the estimating the confidence interval for the dataset.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D2751-7D45-644B-A79E-8E65BF67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2835257"/>
            <a:ext cx="1933785" cy="65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1FB38-D298-4341-ADD7-8BBBE2CC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89" y="2835257"/>
            <a:ext cx="679911" cy="65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870D5-76BB-1744-A208-AA83C51ED081}"/>
              </a:ext>
            </a:extLst>
          </p:cNvPr>
          <p:cNvSpPr txBox="1"/>
          <p:nvPr/>
        </p:nvSpPr>
        <p:spPr>
          <a:xfrm>
            <a:off x="3131414" y="29683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0BFDB-A58A-1249-A79F-651451C2A9A7}"/>
              </a:ext>
            </a:extLst>
          </p:cNvPr>
          <p:cNvSpPr txBox="1"/>
          <p:nvPr/>
        </p:nvSpPr>
        <p:spPr>
          <a:xfrm>
            <a:off x="914400" y="3758587"/>
            <a:ext cx="1005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the measure of the directional relationship between two random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FAB7E8-4A96-2746-8D6B-06C09394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1" y="4158697"/>
            <a:ext cx="4025402" cy="86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E4E1F3-B632-A64F-9F7E-60378BB33376}"/>
              </a:ext>
            </a:extLst>
          </p:cNvPr>
          <p:cNvSpPr txBox="1"/>
          <p:nvPr/>
        </p:nvSpPr>
        <p:spPr>
          <a:xfrm>
            <a:off x="824219" y="5188759"/>
            <a:ext cx="959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Coefficient (r)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is used to describe the linear relationship between the  two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variables. It ranges from -1.0 to 1.0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E398D-AA18-B44A-A503-385590C83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52" y="5835090"/>
            <a:ext cx="3544138" cy="846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9040C8-3420-4044-8DB1-4729E3EA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670" y="5835090"/>
            <a:ext cx="1703394" cy="765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9FCA0-C94C-2847-913F-2B6D46F7AFBD}"/>
              </a:ext>
            </a:extLst>
          </p:cNvPr>
          <p:cNvSpPr txBox="1"/>
          <p:nvPr/>
        </p:nvSpPr>
        <p:spPr>
          <a:xfrm>
            <a:off x="4568396" y="595373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618C2-48AF-B54E-B456-A22BC3115C5E}"/>
              </a:ext>
            </a:extLst>
          </p:cNvPr>
          <p:cNvSpPr txBox="1"/>
          <p:nvPr/>
        </p:nvSpPr>
        <p:spPr>
          <a:xfrm>
            <a:off x="824219" y="254274"/>
            <a:ext cx="7777914" cy="13851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1CF71-2196-1E49-8365-7A113F08D59B}"/>
              </a:ext>
            </a:extLst>
          </p:cNvPr>
          <p:cNvSpPr txBox="1"/>
          <p:nvPr/>
        </p:nvSpPr>
        <p:spPr>
          <a:xfrm>
            <a:off x="824219" y="1813071"/>
            <a:ext cx="9528321" cy="16729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B2E5B-5812-954F-9CB5-5EEFE3B0612E}"/>
              </a:ext>
            </a:extLst>
          </p:cNvPr>
          <p:cNvSpPr txBox="1"/>
          <p:nvPr/>
        </p:nvSpPr>
        <p:spPr>
          <a:xfrm>
            <a:off x="854860" y="3684050"/>
            <a:ext cx="10112292" cy="13860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70E46-39F1-6940-82DD-DB5FBF1899DF}"/>
              </a:ext>
            </a:extLst>
          </p:cNvPr>
          <p:cNvSpPr txBox="1"/>
          <p:nvPr/>
        </p:nvSpPr>
        <p:spPr>
          <a:xfrm>
            <a:off x="914400" y="5260709"/>
            <a:ext cx="10112292" cy="1386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5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89A5-40FE-DC48-9503-F3D3C2D9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974DE-CF53-0D4D-B944-61540F1B7F30}"/>
              </a:ext>
            </a:extLst>
          </p:cNvPr>
          <p:cNvSpPr txBox="1"/>
          <p:nvPr/>
        </p:nvSpPr>
        <p:spPr>
          <a:xfrm>
            <a:off x="770021" y="385011"/>
            <a:ext cx="9748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Absolute Error (MAE):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 the average magnitude of the errors in a set of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Forecasts.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MAE is a model evaluation metric used with regression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3F392-70AB-054A-BEDC-2362C5EF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1339118"/>
            <a:ext cx="3358997" cy="738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ADBB58-62DB-F04F-9D1B-A4CE525FE7CB}"/>
              </a:ext>
            </a:extLst>
          </p:cNvPr>
          <p:cNvSpPr txBox="1"/>
          <p:nvPr/>
        </p:nvSpPr>
        <p:spPr>
          <a:xfrm>
            <a:off x="657726" y="2293225"/>
            <a:ext cx="921701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Mean Square Error (RMSE) or Root Mean Square deviation (RMSD):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RMSE is the square root of the variance of the residuals. RMSE is an absolute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fit of the model to the data-how close the observed data points are to the model’s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Predicted values.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25250-1A3F-D841-91F1-9FBB6EAE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3568689"/>
            <a:ext cx="3426667" cy="90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1F5DB8-69DD-4346-BE40-4D090182E7D4}"/>
              </a:ext>
            </a:extLst>
          </p:cNvPr>
          <p:cNvSpPr txBox="1"/>
          <p:nvPr/>
        </p:nvSpPr>
        <p:spPr>
          <a:xfrm>
            <a:off x="6953297" y="352433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 = Actual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y(cap) = predicted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2F274-043D-3741-8F10-024178D81755}"/>
              </a:ext>
            </a:extLst>
          </p:cNvPr>
          <p:cNvSpPr txBox="1"/>
          <p:nvPr/>
        </p:nvSpPr>
        <p:spPr>
          <a:xfrm>
            <a:off x="657726" y="4876800"/>
            <a:ext cx="92143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 (MSE) or mean squared deviation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the average squared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Differences between the estimated values and the actual value.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69170-26E0-8F4E-9F8F-985E15B6C5F8}"/>
              </a:ext>
            </a:extLst>
          </p:cNvPr>
          <p:cNvSpPr txBox="1"/>
          <p:nvPr/>
        </p:nvSpPr>
        <p:spPr>
          <a:xfrm>
            <a:off x="659347" y="413787"/>
            <a:ext cx="9693193" cy="166401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2A7C7-38D1-D941-8C8C-8282BEF8C010}"/>
              </a:ext>
            </a:extLst>
          </p:cNvPr>
          <p:cNvSpPr txBox="1"/>
          <p:nvPr/>
        </p:nvSpPr>
        <p:spPr>
          <a:xfrm>
            <a:off x="659347" y="2264448"/>
            <a:ext cx="9693193" cy="2258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26943-1F20-EE47-8A25-446A28D01960}"/>
              </a:ext>
            </a:extLst>
          </p:cNvPr>
          <p:cNvSpPr txBox="1"/>
          <p:nvPr/>
        </p:nvSpPr>
        <p:spPr>
          <a:xfrm>
            <a:off x="653527" y="4738222"/>
            <a:ext cx="9699013" cy="13860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273D8-7176-BE49-839A-01434B548FF3}"/>
              </a:ext>
            </a:extLst>
          </p:cNvPr>
          <p:cNvSpPr txBox="1"/>
          <p:nvPr/>
        </p:nvSpPr>
        <p:spPr>
          <a:xfrm>
            <a:off x="6975848" y="3469901"/>
            <a:ext cx="2143427" cy="69794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1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F5101-1B93-6C43-9574-84B6D6E6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AC050-0FE8-D94C-8D50-899821B7FCB2}"/>
              </a:ext>
            </a:extLst>
          </p:cNvPr>
          <p:cNvSpPr txBox="1"/>
          <p:nvPr/>
        </p:nvSpPr>
        <p:spPr>
          <a:xfrm>
            <a:off x="662940" y="679572"/>
            <a:ext cx="37719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Five Number Summary: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smallest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First Quartile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Third Quartile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451E7-B371-7344-960E-1943CDDC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1" y="1063416"/>
            <a:ext cx="6755899" cy="284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4569C-F0D8-644D-A775-DC4B341C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10" y="3945227"/>
            <a:ext cx="5225030" cy="26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16F21-68FB-E94B-A567-D7E0D9C1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18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2BE7BC0-10C5-C445-B538-FF803C7C6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24" y="628014"/>
            <a:ext cx="57886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Distribution Shape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the</a:t>
            </a:r>
            <a:r>
              <a:rPr sz="32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Boxplot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0DC601A7-C951-FD4F-9531-B08CBE943F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857" y="1885533"/>
            <a:ext cx="6762343" cy="31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3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793E0-16E3-F047-B762-353E1270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19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79B027A-F511-B54E-9744-F8B2B2A30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23" y="337563"/>
            <a:ext cx="7507409" cy="437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90"/>
              </a:spcBef>
            </a:pPr>
            <a:r>
              <a:rPr sz="2400" b="1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Graphic</a:t>
            </a:r>
            <a:r>
              <a:rPr sz="2400" b="1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Displays</a:t>
            </a:r>
            <a:r>
              <a:rPr sz="2400" b="1" spc="2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b="1" spc="-30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sz="2400" b="1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D19E859-5253-9640-A947-1F55AA372978}"/>
              </a:ext>
            </a:extLst>
          </p:cNvPr>
          <p:cNvSpPr txBox="1"/>
          <p:nvPr/>
        </p:nvSpPr>
        <p:spPr>
          <a:xfrm>
            <a:off x="518990" y="1210544"/>
            <a:ext cx="11317410" cy="487159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0"/>
              </a:spcBef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Boxplot:</a:t>
            </a:r>
            <a:r>
              <a:rPr sz="24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graphic</a:t>
            </a:r>
            <a:r>
              <a:rPr sz="2400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five-number</a:t>
            </a:r>
            <a:r>
              <a:rPr sz="24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ct val="100000"/>
              </a:lnSpc>
              <a:spcBef>
                <a:spcPts val="1150"/>
              </a:spcBef>
            </a:pP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Histogram:</a:t>
            </a:r>
            <a:r>
              <a:rPr sz="24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x-axis</a:t>
            </a:r>
            <a:r>
              <a:rPr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values,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y-axis</a:t>
            </a:r>
            <a:r>
              <a:rPr sz="2400"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repres.</a:t>
            </a:r>
            <a:r>
              <a:rPr sz="2400"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ct val="100000"/>
              </a:lnSpc>
              <a:spcBef>
                <a:spcPts val="1155"/>
              </a:spcBef>
              <a:tabLst>
                <a:tab pos="1991360" algn="l"/>
              </a:tabLst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Quantile</a:t>
            </a:r>
            <a:r>
              <a:rPr sz="24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plot: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5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2400" i="1" spc="-7" baseline="-20833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i="1" spc="15" baseline="-208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paired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i="1" baseline="-20833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i="1" spc="885" baseline="-208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approximately</a:t>
            </a:r>
            <a:r>
              <a:rPr sz="24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sz="2400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400" i="1" baseline="-20833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400" i="1" spc="-15" baseline="-208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20" dirty="0">
                <a:latin typeface="Arial" panose="020B0604020202020204" pitchFamily="34" charset="0"/>
                <a:cs typeface="Arial" panose="020B0604020202020204" pitchFamily="34" charset="0"/>
              </a:rPr>
              <a:t>	 	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-5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2400" i="1" spc="-7" baseline="-20833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400" i="1" spc="-7" baseline="-208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>
              <a:lnSpc>
                <a:spcPct val="100000"/>
              </a:lnSpc>
              <a:spcBef>
                <a:spcPts val="1155"/>
              </a:spcBef>
              <a:tabLst>
                <a:tab pos="1991360" algn="l"/>
              </a:tabLst>
            </a:pPr>
            <a:endParaRPr sz="2400" baseline="-208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marR="30480">
              <a:lnSpc>
                <a:spcPct val="140000"/>
              </a:lnSpc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Quantile-quantile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(q-q) plot: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graphs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quantiles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one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univariant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against </a:t>
            </a:r>
            <a:r>
              <a:rPr sz="2400" spc="-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corresponding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marR="30480">
              <a:lnSpc>
                <a:spcPct val="140000"/>
              </a:lnSpc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100" marR="638175">
              <a:lnSpc>
                <a:spcPct val="140000"/>
              </a:lnSpc>
            </a:pP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sz="24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plot:</a:t>
            </a:r>
            <a:r>
              <a:rPr sz="2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plotted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400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sz="2400" spc="-5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plane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4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FDE-BAC2-A345-9C05-ECF9C5D5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7D93A-3E97-384C-8370-A7933913C5CC}"/>
              </a:ext>
            </a:extLst>
          </p:cNvPr>
          <p:cNvSpPr txBox="1"/>
          <p:nvPr/>
        </p:nvSpPr>
        <p:spPr>
          <a:xfrm>
            <a:off x="1126275" y="710350"/>
            <a:ext cx="92933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Statistics is a subfield of mathematics. It refers to a collection of methods for working with data and using data to answer questions.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Statistics is generally considered a prerequisite to the field of applied machine learning.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will discuss the statistical tools commonly used for Data Science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Univariate analysis is the simplest form of data analysis where the data being analyzed contains only one variable. Since it's a single variable it doesn't deal with causes or relationships. The main purpose of univariate analysis is to describe the data and find patterns that exist within it.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Frequency: Count, Percent, Frequency,…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Tendency: Mean, Median, and Mode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Dispersion or Variation: Range, Variance, Standard deviation.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Position: Percentile Ranks, Quantile ranks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47234-5E05-3C42-B842-CC05AD5E8018}"/>
              </a:ext>
            </a:extLst>
          </p:cNvPr>
          <p:cNvSpPr txBox="1"/>
          <p:nvPr/>
        </p:nvSpPr>
        <p:spPr>
          <a:xfrm>
            <a:off x="3587438" y="267969"/>
            <a:ext cx="3201517" cy="4001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Statistics</a:t>
            </a:r>
          </a:p>
        </p:txBody>
      </p:sp>
    </p:spTree>
    <p:extLst>
      <p:ext uri="{BB962C8B-B14F-4D97-AF65-F5344CB8AC3E}">
        <p14:creationId xmlns:p14="http://schemas.microsoft.com/office/powerpoint/2010/main" val="196778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1F91-B575-314B-9FC1-A95278F5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20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56AF0B6-1F8C-6843-985E-58DAB7103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604" y="559432"/>
            <a:ext cx="2183765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Quantile</a:t>
            </a:r>
            <a:r>
              <a:rPr sz="3200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Plot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11D4B5D-2D87-0543-81BB-375DBFA57260}"/>
              </a:ext>
            </a:extLst>
          </p:cNvPr>
          <p:cNvSpPr txBox="1"/>
          <p:nvPr/>
        </p:nvSpPr>
        <p:spPr>
          <a:xfrm>
            <a:off x="585604" y="1367346"/>
            <a:ext cx="10605135" cy="210634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8100" marR="699135">
              <a:lnSpc>
                <a:spcPts val="2590"/>
              </a:lnSpc>
              <a:spcBef>
                <a:spcPts val="425"/>
              </a:spcBef>
            </a:pPr>
            <a:r>
              <a:rPr sz="2400" spc="-15" dirty="0">
                <a:latin typeface="Times New Roman"/>
                <a:cs typeface="Times New Roman"/>
              </a:rPr>
              <a:t>Displays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data (allowing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user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assess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both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overall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behavior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lang="en-US" sz="2400" spc="-585" dirty="0">
                <a:latin typeface="Times New Roman"/>
                <a:cs typeface="Times New Roman"/>
              </a:rPr>
              <a:t>			                                             </a:t>
            </a:r>
            <a:r>
              <a:rPr sz="2400" spc="-5" dirty="0">
                <a:latin typeface="Times New Roman"/>
                <a:cs typeface="Times New Roman"/>
              </a:rPr>
              <a:t>unusual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occurrences)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38100" marR="699135">
              <a:lnSpc>
                <a:spcPts val="2590"/>
              </a:lnSpc>
              <a:spcBef>
                <a:spcPts val="4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ts val="2410"/>
              </a:lnSpc>
            </a:pPr>
            <a:r>
              <a:rPr sz="2400" dirty="0">
                <a:latin typeface="Times New Roman"/>
                <a:cs typeface="Times New Roman"/>
              </a:rPr>
              <a:t>Plots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quantile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endParaRPr sz="2400" dirty="0">
              <a:latin typeface="Times New Roman"/>
              <a:cs typeface="Times New Roman"/>
            </a:endParaRPr>
          </a:p>
          <a:p>
            <a:pPr marL="495300" marR="30480">
              <a:lnSpc>
                <a:spcPts val="2590"/>
              </a:lnSpc>
              <a:spcBef>
                <a:spcPts val="185"/>
              </a:spcBef>
            </a:pP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 </a:t>
            </a:r>
            <a:r>
              <a:rPr sz="2400" i="1" spc="-5" dirty="0">
                <a:latin typeface="Times New Roman"/>
                <a:cs typeface="Times New Roman"/>
              </a:rPr>
              <a:t>x</a:t>
            </a:r>
            <a:r>
              <a:rPr sz="2400" i="1" spc="-7" baseline="-20833" dirty="0">
                <a:latin typeface="Times New Roman"/>
                <a:cs typeface="Times New Roman"/>
              </a:rPr>
              <a:t>i</a:t>
            </a:r>
            <a:r>
              <a:rPr sz="2400" i="1" spc="345" baseline="-20833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 sorted</a:t>
            </a:r>
            <a:r>
              <a:rPr sz="2400" dirty="0">
                <a:latin typeface="Times New Roman"/>
                <a:cs typeface="Times New Roman"/>
              </a:rPr>
              <a:t> 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increasing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order,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baseline="-20833" dirty="0">
                <a:latin typeface="Times New Roman"/>
                <a:cs typeface="Times New Roman"/>
              </a:rPr>
              <a:t>i</a:t>
            </a:r>
            <a:r>
              <a:rPr sz="2400" i="1" spc="277" baseline="-20833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indicates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approximately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baseline="-20833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%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are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below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equal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x</a:t>
            </a:r>
            <a:r>
              <a:rPr sz="2400" i="1" spc="-7" baseline="-20833" dirty="0">
                <a:latin typeface="Times New Roman"/>
                <a:cs typeface="Times New Roman"/>
              </a:rPr>
              <a:t>i</a:t>
            </a:r>
            <a:endParaRPr sz="2400" baseline="-20833" dirty="0">
              <a:latin typeface="Times New Roman"/>
              <a:cs typeface="Times New Roman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CF120C18-799B-4F43-8410-2357718C6C6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1127" y="3679875"/>
            <a:ext cx="6321248" cy="29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227E1-4BCD-3B48-8C02-E7E15FAF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21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344E277-8680-964B-A810-83BADEB86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24" y="577405"/>
            <a:ext cx="16808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Scatter</a:t>
            </a:r>
            <a:r>
              <a:rPr sz="2800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Plot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2800911-6B63-3F42-B65F-69803E05C9BD}"/>
              </a:ext>
            </a:extLst>
          </p:cNvPr>
          <p:cNvSpPr txBox="1"/>
          <p:nvPr/>
        </p:nvSpPr>
        <p:spPr>
          <a:xfrm>
            <a:off x="657994" y="1282679"/>
            <a:ext cx="10532745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Provides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5" dirty="0">
                <a:latin typeface="Times New Roman"/>
                <a:cs typeface="Times New Roman"/>
              </a:rPr>
              <a:t> first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look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bivariate data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clusters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outliers,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etc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sz="2400" spc="-10" dirty="0">
                <a:latin typeface="Times New Roman"/>
                <a:cs typeface="Times New Roman"/>
              </a:rPr>
              <a:t>Each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pair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treated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pair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coordinates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plotted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plane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5033111-6357-AB4B-B702-F9780B587B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33" y="2583012"/>
            <a:ext cx="5774267" cy="3375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093F8-CDE5-C94F-8005-C58CB0AC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8" y="2583012"/>
            <a:ext cx="5735424" cy="337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F81F4-072F-FF45-AA46-787947C7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22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EF2AE86-8E07-FE49-8F8A-E49838BB7B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324" y="553021"/>
            <a:ext cx="30600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3200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26300-2216-6245-B711-454188A29E66}"/>
              </a:ext>
            </a:extLst>
          </p:cNvPr>
          <p:cNvSpPr txBox="1"/>
          <p:nvPr/>
        </p:nvSpPr>
        <p:spPr>
          <a:xfrm>
            <a:off x="9990667" y="17272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8C2D613-7AF2-754E-9AE4-6D3CC1F32949}"/>
              </a:ext>
            </a:extLst>
          </p:cNvPr>
          <p:cNvSpPr txBox="1"/>
          <p:nvPr/>
        </p:nvSpPr>
        <p:spPr>
          <a:xfrm>
            <a:off x="688324" y="1198012"/>
            <a:ext cx="10400665" cy="473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Why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visualization?</a:t>
            </a:r>
          </a:p>
          <a:p>
            <a:pPr marL="469900" marR="5080" algn="just">
              <a:lnSpc>
                <a:spcPts val="2590"/>
              </a:lnSpc>
              <a:spcBef>
                <a:spcPts val="180"/>
              </a:spcBef>
            </a:pP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Gain insight </a:t>
            </a:r>
            <a:r>
              <a:rPr sz="2400" dirty="0">
                <a:latin typeface="Times New Roman"/>
                <a:cs typeface="Times New Roman"/>
              </a:rPr>
              <a:t>into </a:t>
            </a:r>
            <a:r>
              <a:rPr sz="2400" spc="-5" dirty="0">
                <a:latin typeface="Times New Roman"/>
                <a:cs typeface="Times New Roman"/>
              </a:rPr>
              <a:t>an information space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mapping data </a:t>
            </a:r>
            <a:r>
              <a:rPr sz="2400" dirty="0">
                <a:latin typeface="Times New Roman"/>
                <a:cs typeface="Times New Roman"/>
              </a:rPr>
              <a:t>onto </a:t>
            </a:r>
            <a:r>
              <a:rPr sz="2400" spc="-10" dirty="0">
                <a:latin typeface="Times New Roman"/>
                <a:cs typeface="Times New Roman"/>
              </a:rPr>
              <a:t>graphical </a:t>
            </a:r>
            <a:r>
              <a:rPr sz="2400" dirty="0">
                <a:latin typeface="Times New Roman"/>
                <a:cs typeface="Times New Roman"/>
              </a:rPr>
              <a:t>primitives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Provide</a:t>
            </a:r>
            <a:r>
              <a:rPr sz="2400" spc="-1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00"/>
                </a:solidFill>
                <a:latin typeface="Times New Roman"/>
                <a:cs typeface="Times New Roman"/>
              </a:rPr>
              <a:t>qualitative</a:t>
            </a:r>
            <a:r>
              <a:rPr sz="2400" spc="-3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overview</a:t>
            </a:r>
            <a:r>
              <a:rPr sz="2400" spc="2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large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sets</a:t>
            </a:r>
            <a:endParaRPr sz="2400" dirty="0">
              <a:latin typeface="Times New Roman"/>
              <a:cs typeface="Times New Roman"/>
            </a:endParaRPr>
          </a:p>
          <a:p>
            <a:pPr marL="469900" marR="603250" algn="just">
              <a:lnSpc>
                <a:spcPts val="2590"/>
              </a:lnSpc>
              <a:spcBef>
                <a:spcPts val="5"/>
              </a:spcBef>
            </a:pP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Search</a:t>
            </a:r>
            <a:r>
              <a:rPr sz="2400" spc="-10" dirty="0">
                <a:solidFill>
                  <a:srgbClr val="44536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 patterns, trends, structure, irregularities, relationships among data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Help find interesting </a:t>
            </a: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regions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and suitable parameters</a:t>
            </a:r>
            <a:r>
              <a:rPr sz="2400" spc="-5" dirty="0">
                <a:solidFill>
                  <a:srgbClr val="44536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 further </a:t>
            </a:r>
            <a:r>
              <a:rPr sz="2400" dirty="0">
                <a:latin typeface="Times New Roman"/>
                <a:cs typeface="Times New Roman"/>
              </a:rPr>
              <a:t>quantitative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analysis</a:t>
            </a:r>
            <a:endParaRPr sz="2400" dirty="0">
              <a:latin typeface="Times New Roman"/>
              <a:cs typeface="Times New Roman"/>
            </a:endParaRPr>
          </a:p>
          <a:p>
            <a:pPr marL="469900" algn="just">
              <a:lnSpc>
                <a:spcPts val="2560"/>
              </a:lnSpc>
            </a:pP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Provide</a:t>
            </a: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00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visual</a:t>
            </a:r>
            <a:r>
              <a:rPr sz="2400" spc="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/>
                <a:cs typeface="Times New Roman"/>
              </a:rPr>
              <a:t>proof</a:t>
            </a:r>
            <a:r>
              <a:rPr sz="2400" spc="-1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computer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representations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derived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69900" marR="5189220" indent="-457200">
              <a:lnSpc>
                <a:spcPts val="2590"/>
              </a:lnSpc>
            </a:pPr>
            <a:r>
              <a:rPr sz="2400" spc="-5" dirty="0">
                <a:latin typeface="Times New Roman"/>
                <a:cs typeface="Times New Roman"/>
              </a:rPr>
              <a:t>Categorization </a:t>
            </a:r>
            <a:r>
              <a:rPr sz="2400" dirty="0">
                <a:latin typeface="Times New Roman"/>
                <a:cs typeface="Times New Roman"/>
              </a:rPr>
              <a:t>of visualization methods: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Pixel-oriented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techniques</a:t>
            </a:r>
            <a:endParaRPr sz="2400" dirty="0">
              <a:latin typeface="Times New Roman"/>
              <a:cs typeface="Times New Roman"/>
            </a:endParaRPr>
          </a:p>
          <a:p>
            <a:pPr marL="469265" marR="4320540">
              <a:lnSpc>
                <a:spcPts val="259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Geometric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projection </a:t>
            </a:r>
            <a:r>
              <a:rPr sz="2400" dirty="0">
                <a:latin typeface="Times New Roman"/>
                <a:cs typeface="Times New Roman"/>
              </a:rPr>
              <a:t>visualization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techniques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Icon-based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techniques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Hierarchical </a:t>
            </a:r>
            <a:r>
              <a:rPr sz="2400" dirty="0">
                <a:latin typeface="Times New Roman"/>
                <a:cs typeface="Times New Roman"/>
              </a:rPr>
              <a:t>visualization </a:t>
            </a:r>
            <a:r>
              <a:rPr sz="2400" spc="-5" dirty="0">
                <a:latin typeface="Times New Roman"/>
                <a:cs typeface="Times New Roman"/>
              </a:rPr>
              <a:t>techniques </a:t>
            </a:r>
            <a:r>
              <a:rPr sz="2400" dirty="0">
                <a:latin typeface="Times New Roman"/>
                <a:cs typeface="Times New Roman"/>
              </a:rPr>
              <a:t> Visualizing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relations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29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C2A84-32AA-724D-96BF-9EDBAC0E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23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DBBFF7-B3FE-6F40-9304-D4045C14D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858" y="295729"/>
            <a:ext cx="5215255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Visually</a:t>
            </a:r>
            <a:r>
              <a:rPr sz="3200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Evaluating</a:t>
            </a:r>
            <a:r>
              <a:rPr sz="3200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Correlation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C247D1A-94DE-B841-A805-F4D1DA179F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700" y="1063416"/>
            <a:ext cx="7184433" cy="437218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3C5AADA-4E55-BD40-8229-02F39EC9A609}"/>
              </a:ext>
            </a:extLst>
          </p:cNvPr>
          <p:cNvSpPr txBox="1"/>
          <p:nvPr/>
        </p:nvSpPr>
        <p:spPr>
          <a:xfrm>
            <a:off x="1213257" y="5699303"/>
            <a:ext cx="7836534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latin typeface="Times New Roman"/>
                <a:cs typeface="Times New Roman"/>
              </a:rPr>
              <a:t>Scatter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plots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showing</a:t>
            </a:r>
            <a:r>
              <a:rPr sz="3200" dirty="0">
                <a:latin typeface="Times New Roman"/>
                <a:cs typeface="Times New Roman"/>
              </a:rPr>
              <a:t> the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similarity</a:t>
            </a:r>
            <a:r>
              <a:rPr sz="3200" spc="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from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-1</a:t>
            </a:r>
            <a:r>
              <a:rPr sz="3200" spc="-5" dirty="0">
                <a:latin typeface="Times New Roman"/>
                <a:cs typeface="Times New Roman"/>
              </a:rPr>
              <a:t> 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</a:t>
            </a: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137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313D0-5EC1-434A-9183-E02DA018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24</a:t>
            </a:fld>
            <a:endParaRPr lang="en-US"/>
          </a:p>
        </p:txBody>
      </p:sp>
      <p:pic>
        <p:nvPicPr>
          <p:cNvPr id="6" name="object 7">
            <a:extLst>
              <a:ext uri="{FF2B5EF4-FFF2-40B4-BE49-F238E27FC236}">
                <a16:creationId xmlns:a16="http://schemas.microsoft.com/office/drawing/2014/main" id="{3C67E050-3895-C24D-B632-C3941DDCCB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2960" y="1063415"/>
            <a:ext cx="6509173" cy="374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1822-5593-924F-8943-D3AA5858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45207-68EC-1042-B138-BDC47EEE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8" y="1375439"/>
            <a:ext cx="9706811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A628-3F56-5140-BEE8-CD553BA0AAA0}"/>
              </a:ext>
            </a:extLst>
          </p:cNvPr>
          <p:cNvSpPr txBox="1"/>
          <p:nvPr/>
        </p:nvSpPr>
        <p:spPr>
          <a:xfrm>
            <a:off x="1231899" y="494906"/>
            <a:ext cx="241925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Statistics - Methods</a:t>
            </a:r>
          </a:p>
        </p:txBody>
      </p:sp>
    </p:spTree>
    <p:extLst>
      <p:ext uri="{BB962C8B-B14F-4D97-AF65-F5344CB8AC3E}">
        <p14:creationId xmlns:p14="http://schemas.microsoft.com/office/powerpoint/2010/main" val="88932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A4AB-BA29-C84C-83EE-11127A82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D3F2A-4151-F74D-89E2-745544A9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1884680"/>
            <a:ext cx="10817182" cy="3716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7710D-C056-2648-81B6-7E5BC9E935F9}"/>
              </a:ext>
            </a:extLst>
          </p:cNvPr>
          <p:cNvSpPr txBox="1"/>
          <p:nvPr/>
        </p:nvSpPr>
        <p:spPr>
          <a:xfrm>
            <a:off x="631190" y="878750"/>
            <a:ext cx="243688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67263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B251C-CC8B-D344-AF6A-56615D4C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0059F-B7DE-1B44-9CF0-EABEFAA36FBD}"/>
              </a:ext>
            </a:extLst>
          </p:cNvPr>
          <p:cNvSpPr txBox="1"/>
          <p:nvPr/>
        </p:nvSpPr>
        <p:spPr>
          <a:xfrm>
            <a:off x="579120" y="1087571"/>
            <a:ext cx="163859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75E2E-8CD8-8147-BCCD-6E1476CB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8" y="1850390"/>
            <a:ext cx="11249122" cy="3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27A5-865C-A145-B60B-040AE514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9EA80-E869-874A-B155-4D96DC4197D8}"/>
              </a:ext>
            </a:extLst>
          </p:cNvPr>
          <p:cNvSpPr txBox="1"/>
          <p:nvPr/>
        </p:nvSpPr>
        <p:spPr>
          <a:xfrm>
            <a:off x="429711" y="1031691"/>
            <a:ext cx="26052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A2590-4C17-EF4C-A90B-4303B9A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1" y="1738630"/>
            <a:ext cx="11166088" cy="35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308-2692-DF4B-A809-4D133565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65AC-5F8E-3046-B0A8-F53D237CB57B}"/>
              </a:ext>
            </a:extLst>
          </p:cNvPr>
          <p:cNvSpPr txBox="1"/>
          <p:nvPr/>
        </p:nvSpPr>
        <p:spPr>
          <a:xfrm>
            <a:off x="287731" y="679572"/>
            <a:ext cx="242906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96089-9C0B-6648-AD9B-4BA58101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1" y="1283970"/>
            <a:ext cx="10683441" cy="1573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FF837-FEBF-4146-9117-0003E5ACD507}"/>
              </a:ext>
            </a:extLst>
          </p:cNvPr>
          <p:cNvSpPr txBox="1"/>
          <p:nvPr/>
        </p:nvSpPr>
        <p:spPr>
          <a:xfrm>
            <a:off x="558800" y="3578009"/>
            <a:ext cx="1847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EACFE-11D9-4D49-A377-19B5F0F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190999"/>
            <a:ext cx="7602220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0AC4F-0D47-3C4D-8DE2-5BA14016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79056-0A50-CC4F-9392-F9BAD0105FFB}"/>
              </a:ext>
            </a:extLst>
          </p:cNvPr>
          <p:cNvSpPr txBox="1"/>
          <p:nvPr/>
        </p:nvSpPr>
        <p:spPr>
          <a:xfrm>
            <a:off x="1778000" y="679572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vital terms in Stats: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142813E-B3E4-3F48-B7C6-47D7FABB705E}"/>
              </a:ext>
            </a:extLst>
          </p:cNvPr>
          <p:cNvSpPr txBox="1"/>
          <p:nvPr/>
        </p:nvSpPr>
        <p:spPr>
          <a:xfrm>
            <a:off x="1068308" y="1392407"/>
            <a:ext cx="7720091" cy="29585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Times New Roman"/>
                <a:cs typeface="Times New Roman"/>
              </a:rPr>
              <a:t>Population,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Parameter,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Sample,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Statistic</a:t>
            </a:r>
            <a:endParaRPr sz="20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 b="1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population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the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universe</a:t>
            </a:r>
            <a:r>
              <a:rPr sz="2000" b="1" spc="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possible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data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for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specified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object.</a:t>
            </a:r>
            <a:endParaRPr lang="en-US" sz="2000" b="1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endParaRPr lang="en-US" sz="2000" b="1" spc="-10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parameter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-15" dirty="0">
                <a:latin typeface="Times New Roman"/>
                <a:cs typeface="Times New Roman"/>
              </a:rPr>
              <a:t> numerical</a:t>
            </a:r>
            <a:r>
              <a:rPr sz="2000" b="1" spc="7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value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associated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with</a:t>
            </a:r>
            <a:r>
              <a:rPr sz="2000" b="1" spc="7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population.</a:t>
            </a:r>
            <a:endParaRPr lang="en-US" sz="2000" b="1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endParaRPr lang="en-US" sz="2000" b="1" spc="-10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sample</a:t>
            </a:r>
            <a:r>
              <a:rPr sz="2000" b="1" spc="7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is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selection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observations </a:t>
            </a:r>
            <a:r>
              <a:rPr sz="2000" b="1" spc="-10" dirty="0">
                <a:latin typeface="Times New Roman"/>
                <a:cs typeface="Times New Roman"/>
              </a:rPr>
              <a:t>from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population</a:t>
            </a:r>
            <a:r>
              <a:rPr lang="en-US" sz="2000" b="1" dirty="0">
                <a:latin typeface="Times New Roman"/>
                <a:cs typeface="Times New Roman"/>
              </a:rPr>
              <a:t>.</a:t>
            </a: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endParaRPr lang="en-US" sz="2000" b="1" spc="-10" dirty="0">
              <a:latin typeface="Times New Roman"/>
              <a:cs typeface="Times New Roman"/>
            </a:endParaRPr>
          </a:p>
          <a:p>
            <a:pPr marL="445134" indent="-433070">
              <a:lnSpc>
                <a:spcPct val="100000"/>
              </a:lnSpc>
              <a:buSzPct val="160000"/>
              <a:buFont typeface="Arial MT"/>
              <a:buChar char="•"/>
              <a:tabLst>
                <a:tab pos="445134" algn="l"/>
                <a:tab pos="44577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Statistic</a:t>
            </a:r>
            <a:r>
              <a:rPr sz="2000" b="1" spc="-10" dirty="0">
                <a:latin typeface="Times New Roman"/>
                <a:cs typeface="Times New Roman"/>
              </a:rPr>
              <a:t> is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numerical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value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associated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with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an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observed </a:t>
            </a:r>
            <a:r>
              <a:rPr sz="2000" b="1" spc="-10" dirty="0">
                <a:latin typeface="Times New Roman"/>
                <a:cs typeface="Times New Roman"/>
              </a:rPr>
              <a:t>sample.</a:t>
            </a:r>
            <a:endParaRPr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178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58CC7-049C-3640-B82F-C2F85E9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3365-F978-934E-BB3A-DB3214094D1A}"/>
              </a:ext>
            </a:extLst>
          </p:cNvPr>
          <p:cNvSpPr txBox="1"/>
          <p:nvPr/>
        </p:nvSpPr>
        <p:spPr>
          <a:xfrm>
            <a:off x="3873731" y="615142"/>
            <a:ext cx="368562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F7CAA-D360-DA44-8689-C0B530150099}"/>
              </a:ext>
            </a:extLst>
          </p:cNvPr>
          <p:cNvSpPr txBox="1"/>
          <p:nvPr/>
        </p:nvSpPr>
        <p:spPr>
          <a:xfrm>
            <a:off x="1280159" y="1745673"/>
            <a:ext cx="66668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Frequency Distribution – histograms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Cumulative Frequency Distribution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Mean, Median, Mode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Measures of dispersion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Range, IQR, standard deviation, coefficient of variation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 distribution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Boxplots, QQ plots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Visualizations: scatter plot matrix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Five number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884D7-6B92-534A-B501-7FC441A6D75C}"/>
              </a:ext>
            </a:extLst>
          </p:cNvPr>
          <p:cNvSpPr txBox="1"/>
          <p:nvPr/>
        </p:nvSpPr>
        <p:spPr>
          <a:xfrm>
            <a:off x="1280159" y="1745673"/>
            <a:ext cx="6153574" cy="40934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60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Wingdings" pitchFamily="2" charset="2"/>
          <a:buChar char="Ø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{76AC9B6F-FF76-C140-B729-E2D763ECA788}tf10001062</Template>
  <TotalTime>1611</TotalTime>
  <Words>1229</Words>
  <Application>Microsoft Macintosh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MT</vt:lpstr>
      <vt:lpstr>Calibri</vt:lpstr>
      <vt:lpstr>Century Gothic</vt:lpstr>
      <vt:lpstr>Times New Roman</vt:lpstr>
      <vt:lpstr>Wingdings</vt:lpstr>
      <vt:lpstr>Wingdings 3</vt:lpstr>
      <vt:lpstr>Ion</vt:lpstr>
      <vt:lpstr>Statistical methods and Python basics for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objects, attributes and its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Shape and the Boxplot</vt:lpstr>
      <vt:lpstr>Graphic Displays of Basic Statistical Descriptions</vt:lpstr>
      <vt:lpstr>Quantile Plot</vt:lpstr>
      <vt:lpstr>Scatter Plot</vt:lpstr>
      <vt:lpstr>Data Visualization</vt:lpstr>
      <vt:lpstr>Visually Evaluating Correlation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154</cp:revision>
  <dcterms:created xsi:type="dcterms:W3CDTF">2020-09-27T00:26:35Z</dcterms:created>
  <dcterms:modified xsi:type="dcterms:W3CDTF">2021-04-08T18:53:25Z</dcterms:modified>
</cp:coreProperties>
</file>